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74" r:id="rId3"/>
    <p:sldId id="265" r:id="rId4"/>
    <p:sldId id="263" r:id="rId5"/>
    <p:sldId id="264" r:id="rId6"/>
    <p:sldId id="266" r:id="rId7"/>
    <p:sldId id="267" r:id="rId8"/>
    <p:sldId id="268" r:id="rId9"/>
    <p:sldId id="259" r:id="rId10"/>
    <p:sldId id="260" r:id="rId11"/>
    <p:sldId id="261" r:id="rId12"/>
    <p:sldId id="275" r:id="rId13"/>
    <p:sldId id="269" r:id="rId14"/>
    <p:sldId id="270" r:id="rId15"/>
    <p:sldId id="271" r:id="rId16"/>
    <p:sldId id="272" r:id="rId17"/>
    <p:sldId id="273" r:id="rId18"/>
    <p:sldId id="262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0EE14-1666-4C3C-8B75-6C5AE1C8E27F}" type="datetimeFigureOut">
              <a:rPr lang="fr-FR" smtClean="0"/>
              <a:pPr/>
              <a:t>07/07/2021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94ABC-8909-4C51-9626-73F5112620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9743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94ABC-8909-4C51-9626-73F511262085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048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07/07/2021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07/07/2021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07/07/2021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07/07/2021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07/07/2021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07/07/2021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07/07/2021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07/07/2021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07/07/2021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07/07/2021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07/07/2021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07/07/2021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../Documentation%20Initiateur/resum&#233;%20caract%20public.pdf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3501008"/>
            <a:ext cx="7772400" cy="1470025"/>
          </a:xfrm>
        </p:spPr>
        <p:txBody>
          <a:bodyPr/>
          <a:lstStyle/>
          <a:p>
            <a:r>
              <a:rPr lang="fr-FR" dirty="0"/>
              <a:t>Connaissances des publics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635359"/>
            <a:ext cx="5076056" cy="2246398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9582766D-380E-4927-A00A-BE07EC6DAA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995" y="692696"/>
            <a:ext cx="2956560" cy="185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684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latin typeface="Calibri" panose="020F0502020204030204" pitchFamily="34" charset="0"/>
              </a:rPr>
              <a:t>Fragilité des cartilages de croissance</a:t>
            </a:r>
          </a:p>
        </p:txBody>
      </p:sp>
      <p:pic>
        <p:nvPicPr>
          <p:cNvPr id="14343" name="Picture 7" descr="os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2205038"/>
            <a:ext cx="3713163" cy="4375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7" name="Line 11"/>
          <p:cNvSpPr>
            <a:spLocks noChangeShapeType="1"/>
          </p:cNvSpPr>
          <p:nvPr/>
        </p:nvSpPr>
        <p:spPr bwMode="auto">
          <a:xfrm rot="18232705">
            <a:off x="1403350" y="5013325"/>
            <a:ext cx="1225550" cy="6477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H="1">
            <a:off x="5795963" y="4365625"/>
            <a:ext cx="1439862" cy="360363"/>
          </a:xfrm>
          <a:prstGeom prst="line">
            <a:avLst/>
          </a:prstGeom>
          <a:noFill/>
          <a:ln w="158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H="1">
            <a:off x="5364163" y="2133600"/>
            <a:ext cx="2016125" cy="719138"/>
          </a:xfrm>
          <a:prstGeom prst="line">
            <a:avLst/>
          </a:prstGeom>
          <a:noFill/>
          <a:ln w="1587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79388" y="5589588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/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23850" y="4824488"/>
            <a:ext cx="1079500" cy="1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latin typeface="Calibri" panose="020F0502020204030204" pitchFamily="34" charset="0"/>
              </a:rPr>
              <a:t>Genou</a:t>
            </a:r>
          </a:p>
          <a:p>
            <a:pPr>
              <a:spcBef>
                <a:spcPct val="50000"/>
              </a:spcBef>
            </a:pPr>
            <a:r>
              <a:rPr lang="fr-FR" dirty="0">
                <a:latin typeface="Calibri" panose="020F0502020204030204" pitchFamily="34" charset="0"/>
              </a:rPr>
              <a:t>Maladie d’</a:t>
            </a:r>
            <a:r>
              <a:rPr lang="fr-FR" dirty="0" err="1">
                <a:latin typeface="Calibri" panose="020F0502020204030204" pitchFamily="34" charset="0"/>
              </a:rPr>
              <a:t>Osgood</a:t>
            </a:r>
            <a:r>
              <a:rPr lang="fr-FR" dirty="0">
                <a:latin typeface="Calibri" panose="020F0502020204030204" pitchFamily="34" charset="0"/>
              </a:rPr>
              <a:t> Schlatter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7380288" y="1844675"/>
            <a:ext cx="10795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latin typeface="Calibri" panose="020F0502020204030204" pitchFamily="34" charset="0"/>
              </a:rPr>
              <a:t>Bassin</a:t>
            </a:r>
          </a:p>
          <a:p>
            <a:pPr>
              <a:spcBef>
                <a:spcPct val="50000"/>
              </a:spcBef>
            </a:pP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08849" y="4149725"/>
            <a:ext cx="1223963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Talon</a:t>
            </a:r>
          </a:p>
          <a:p>
            <a:pPr>
              <a:spcBef>
                <a:spcPct val="50000"/>
              </a:spcBef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Maladie de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Sever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54" name="Oval 18"/>
          <p:cNvSpPr>
            <a:spLocks noChangeArrowheads="1"/>
          </p:cNvSpPr>
          <p:nvPr/>
        </p:nvSpPr>
        <p:spPr bwMode="auto">
          <a:xfrm>
            <a:off x="2627313" y="4797425"/>
            <a:ext cx="287337" cy="2889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355" name="Oval 19"/>
          <p:cNvSpPr>
            <a:spLocks noChangeArrowheads="1"/>
          </p:cNvSpPr>
          <p:nvPr/>
        </p:nvSpPr>
        <p:spPr bwMode="auto">
          <a:xfrm>
            <a:off x="5003800" y="2852738"/>
            <a:ext cx="287338" cy="2889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5580063" y="4581525"/>
            <a:ext cx="287337" cy="2889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745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  <p:bldP spid="14348" grpId="0" animBg="1"/>
      <p:bldP spid="14348" grpId="1" animBg="1"/>
      <p:bldP spid="14349" grpId="0" animBg="1"/>
      <p:bldP spid="14349" grpId="1" animBg="1"/>
      <p:bldP spid="14349" grpId="2" animBg="1"/>
      <p:bldP spid="14351" grpId="0"/>
      <p:bldP spid="14352" grpId="0"/>
      <p:bldP spid="14352" grpId="1"/>
      <p:bldP spid="14352" grpId="2"/>
      <p:bldP spid="14353" grpId="0"/>
      <p:bldP spid="14353" grpId="1"/>
      <p:bldP spid="14354" grpId="0" animBg="1"/>
      <p:bldP spid="14355" grpId="0" animBg="1"/>
      <p:bldP spid="14355" grpId="1" animBg="1"/>
      <p:bldP spid="14355" grpId="2" animBg="1"/>
      <p:bldP spid="14356" grpId="0" animBg="1"/>
      <p:bldP spid="1435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Calibri" panose="020F0502020204030204" pitchFamily="34" charset="0"/>
              </a:rPr>
              <a:t>Les rappels pour une entorse</a:t>
            </a:r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fr-FR" sz="4400" dirty="0">
                <a:latin typeface="Calibri" panose="020F0502020204030204" pitchFamily="34" charset="0"/>
              </a:rPr>
              <a:t>G R E C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fr-FR" sz="4400" dirty="0">
                <a:latin typeface="Calibri" panose="020F0502020204030204" pitchFamily="34" charset="0"/>
              </a:rPr>
              <a:t>Glace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fr-FR" sz="4400" dirty="0">
                <a:latin typeface="Calibri" panose="020F0502020204030204" pitchFamily="34" charset="0"/>
              </a:rPr>
              <a:t>Repos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fr-FR" sz="4400" dirty="0">
                <a:latin typeface="Calibri" panose="020F0502020204030204" pitchFamily="34" charset="0"/>
              </a:rPr>
              <a:t>Élévation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fr-FR" sz="4400" dirty="0">
                <a:latin typeface="Calibri" panose="020F0502020204030204" pitchFamily="34" charset="0"/>
              </a:rPr>
              <a:t>Compression</a:t>
            </a:r>
            <a:r>
              <a:rPr lang="fr-FR" dirty="0">
                <a:latin typeface="Calibri" panose="020F0502020204030204" pitchFamily="34" charset="0"/>
              </a:rPr>
              <a:t> </a:t>
            </a:r>
          </a:p>
        </p:txBody>
      </p:sp>
      <p:pic>
        <p:nvPicPr>
          <p:cNvPr id="18439" name="Picture 7" descr="os4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2349500"/>
            <a:ext cx="3167062" cy="31670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251520" y="55165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>
                <a:latin typeface="Calibri" panose="020F0502020204030204" pitchFamily="34" charset="0"/>
              </a:rPr>
              <a:t>En général, les jeunes enfants ne font pas d’entorse !</a:t>
            </a:r>
          </a:p>
        </p:txBody>
      </p:sp>
    </p:spTree>
    <p:extLst>
      <p:ext uri="{BB962C8B-B14F-4D97-AF65-F5344CB8AC3E}">
        <p14:creationId xmlns:p14="http://schemas.microsoft.com/office/powerpoint/2010/main" val="409487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 sport chez l’adulte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Entre 20 et 40 ans : </a:t>
            </a:r>
          </a:p>
          <a:p>
            <a:r>
              <a:rPr lang="fr-FR" dirty="0"/>
              <a:t>Pratique compétitive</a:t>
            </a:r>
          </a:p>
          <a:p>
            <a:pPr marL="0" indent="0">
              <a:buNone/>
            </a:pPr>
            <a:r>
              <a:rPr lang="fr-FR" dirty="0"/>
              <a:t>Ou </a:t>
            </a:r>
          </a:p>
          <a:p>
            <a:r>
              <a:rPr lang="fr-FR" dirty="0"/>
              <a:t>Sport loisir : recherche de plaisir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Après 40 ans : </a:t>
            </a:r>
          </a:p>
          <a:p>
            <a:r>
              <a:rPr lang="fr-FR" dirty="0"/>
              <a:t>Sport bien-être</a:t>
            </a:r>
          </a:p>
          <a:p>
            <a:r>
              <a:rPr lang="fr-FR" dirty="0"/>
              <a:t>Maintien en forme</a:t>
            </a:r>
          </a:p>
          <a:p>
            <a:r>
              <a:rPr lang="fr-FR" dirty="0"/>
              <a:t>Usage thérapeutique</a:t>
            </a:r>
          </a:p>
        </p:txBody>
      </p:sp>
    </p:spTree>
    <p:extLst>
      <p:ext uri="{BB962C8B-B14F-4D97-AF65-F5344CB8AC3E}">
        <p14:creationId xmlns:p14="http://schemas.microsoft.com/office/powerpoint/2010/main" val="853137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PUBLIC ADULTE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20 -60 ans : </a:t>
            </a:r>
          </a:p>
          <a:p>
            <a:r>
              <a:rPr lang="fr-FR" dirty="0"/>
              <a:t>Fin de l’adolescence</a:t>
            </a:r>
          </a:p>
          <a:p>
            <a:endParaRPr lang="fr-FR" dirty="0"/>
          </a:p>
          <a:p>
            <a:r>
              <a:rPr lang="fr-FR" dirty="0"/>
              <a:t>=&gt; maturité </a:t>
            </a:r>
          </a:p>
          <a:p>
            <a:endParaRPr lang="fr-FR" dirty="0"/>
          </a:p>
          <a:p>
            <a:r>
              <a:rPr lang="fr-FR" dirty="0"/>
              <a:t>Ne pas confondre avec majorité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Développement de l’individu : </a:t>
            </a:r>
          </a:p>
          <a:p>
            <a:pPr marL="0" indent="0">
              <a:buNone/>
            </a:pPr>
            <a:r>
              <a:rPr lang="fr-FR" dirty="0"/>
              <a:t>3 plans : </a:t>
            </a:r>
          </a:p>
          <a:p>
            <a:r>
              <a:rPr lang="fr-FR" dirty="0"/>
              <a:t>Le plan physiologique</a:t>
            </a:r>
          </a:p>
          <a:p>
            <a:r>
              <a:rPr lang="fr-FR" dirty="0"/>
              <a:t>Le plan cognitif </a:t>
            </a:r>
          </a:p>
          <a:p>
            <a:r>
              <a:rPr lang="fr-FR" dirty="0"/>
              <a:t>Le plan social</a:t>
            </a:r>
          </a:p>
        </p:txBody>
      </p:sp>
    </p:spTree>
    <p:extLst>
      <p:ext uri="{BB962C8B-B14F-4D97-AF65-F5344CB8AC3E}">
        <p14:creationId xmlns:p14="http://schemas.microsoft.com/office/powerpoint/2010/main" val="1443961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PUBLIC ADULTE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1212" y="1417638"/>
            <a:ext cx="8145587" cy="4525963"/>
          </a:xfrm>
        </p:spPr>
        <p:txBody>
          <a:bodyPr/>
          <a:lstStyle/>
          <a:p>
            <a:r>
              <a:rPr lang="fr-FR" dirty="0"/>
              <a:t>Développement de l’individu :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Le plan physiologique </a:t>
            </a:r>
            <a:r>
              <a:rPr lang="fr-FR" dirty="0"/>
              <a:t>: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Sommet des capacités physiques entre 20 et 40 ans</a:t>
            </a:r>
          </a:p>
          <a:p>
            <a:pPr marL="0" indent="0">
              <a:buNone/>
            </a:pPr>
            <a:r>
              <a:rPr lang="fr-FR" dirty="0"/>
              <a:t>Force maxi entre 20 et 30 ans</a:t>
            </a:r>
          </a:p>
          <a:p>
            <a:pPr marL="0" indent="0">
              <a:buNone/>
            </a:pPr>
            <a:r>
              <a:rPr lang="fr-FR" dirty="0"/>
              <a:t>Déclin continu après 30 ans</a:t>
            </a:r>
          </a:p>
          <a:p>
            <a:pPr marL="0" indent="0">
              <a:buNone/>
            </a:pPr>
            <a:r>
              <a:rPr lang="fr-FR" dirty="0"/>
              <a:t>Accélération avec âge et le manque de force physique</a:t>
            </a:r>
          </a:p>
          <a:p>
            <a:pPr marL="0" indent="0">
              <a:buNone/>
            </a:pPr>
            <a:r>
              <a:rPr lang="fr-FR" dirty="0"/>
              <a:t>Avec âge, ↘ sensibilité à la douleur et température</a:t>
            </a:r>
          </a:p>
        </p:txBody>
      </p:sp>
    </p:spTree>
    <p:extLst>
      <p:ext uri="{BB962C8B-B14F-4D97-AF65-F5344CB8AC3E}">
        <p14:creationId xmlns:p14="http://schemas.microsoft.com/office/powerpoint/2010/main" val="2707471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PUBLIC ADULTE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1212" y="1417638"/>
            <a:ext cx="8145587" cy="4525963"/>
          </a:xfrm>
        </p:spPr>
        <p:txBody>
          <a:bodyPr>
            <a:normAutofit lnSpcReduction="10000"/>
          </a:bodyPr>
          <a:lstStyle/>
          <a:p>
            <a:r>
              <a:rPr lang="fr-FR" dirty="0"/>
              <a:t>Développement de l’individu :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Le plan cognitif </a:t>
            </a:r>
            <a:r>
              <a:rPr lang="fr-FR" dirty="0"/>
              <a:t>: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Vers 55-60 ans, ↘ graduel de la mémoire (détails)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+ d’effort pour maintenir son niveau cognitif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Âge moyen : aptitudes à conserver un travail productif de haut niveau</a:t>
            </a:r>
          </a:p>
        </p:txBody>
      </p:sp>
    </p:spTree>
    <p:extLst>
      <p:ext uri="{BB962C8B-B14F-4D97-AF65-F5344CB8AC3E}">
        <p14:creationId xmlns:p14="http://schemas.microsoft.com/office/powerpoint/2010/main" val="3604435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PUBLIC ADULTE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1212" y="1417638"/>
            <a:ext cx="8145587" cy="4525963"/>
          </a:xfrm>
        </p:spPr>
        <p:txBody>
          <a:bodyPr>
            <a:normAutofit/>
          </a:bodyPr>
          <a:lstStyle/>
          <a:p>
            <a:r>
              <a:rPr lang="fr-FR" dirty="0"/>
              <a:t>Développement de l’individu :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Le plan social </a:t>
            </a:r>
            <a:r>
              <a:rPr lang="fr-FR" dirty="0"/>
              <a:t>: </a:t>
            </a:r>
          </a:p>
          <a:p>
            <a:pPr marL="0" indent="0">
              <a:buNone/>
            </a:pPr>
            <a:r>
              <a:rPr lang="fr-FR" dirty="0"/>
              <a:t>Jeune adulte : nouvel attachement central. Stade de l’intimité ou de l’isolement :</a:t>
            </a:r>
          </a:p>
          <a:p>
            <a:pPr marL="0" indent="0">
              <a:buNone/>
            </a:pPr>
            <a:r>
              <a:rPr lang="fr-FR" sz="2000" dirty="0"/>
              <a:t>« Est-ce que je veux partager ma vie avec quelqu'un ou vivre seul ? »</a:t>
            </a:r>
          </a:p>
          <a:p>
            <a:pPr marL="0" indent="0">
              <a:buNone/>
            </a:pPr>
            <a:r>
              <a:rPr lang="fr-FR" sz="2000" dirty="0"/>
              <a:t>Fortes amitiés et relations amoureuses ou isolement</a:t>
            </a:r>
          </a:p>
          <a:p>
            <a:pPr marL="0" indent="0">
              <a:buNone/>
            </a:pPr>
            <a:r>
              <a:rPr lang="fr-FR" dirty="0"/>
              <a:t>Âge moyen : syndrome du nid déserté</a:t>
            </a:r>
          </a:p>
          <a:p>
            <a:pPr marL="0" indent="0">
              <a:buNone/>
            </a:pPr>
            <a:r>
              <a:rPr lang="fr-FR" dirty="0"/>
              <a:t>↘ marques d’affection</a:t>
            </a:r>
          </a:p>
          <a:p>
            <a:pPr marL="0" indent="0">
              <a:buNone/>
            </a:pPr>
            <a:r>
              <a:rPr lang="fr-FR" dirty="0"/>
              <a:t>Grands-parents : Distant  - camarade - engagé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73000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PUBLIC ADULTE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9206" y="1844824"/>
            <a:ext cx="8145587" cy="4392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>
                <a:hlinkClick r:id="rId2" action="ppaction://hlinkfile"/>
              </a:rPr>
              <a:t>Conclusion </a:t>
            </a:r>
          </a:p>
          <a:p>
            <a:pPr marL="0" indent="0" algn="ctr">
              <a:buNone/>
            </a:pPr>
            <a:endParaRPr lang="fr-FR" dirty="0">
              <a:hlinkClick r:id="rId2" action="ppaction://hlinkfile"/>
            </a:endParaRPr>
          </a:p>
          <a:p>
            <a:pPr marL="0" indent="0" algn="ctr">
              <a:buNone/>
            </a:pPr>
            <a:r>
              <a:rPr lang="fr-FR" dirty="0">
                <a:hlinkClick r:id="rId2" action="ppaction://hlinkfile"/>
              </a:rPr>
              <a:t>PUBLIC ADULTE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Séance adaptée : 		</a:t>
            </a:r>
          </a:p>
          <a:p>
            <a:pPr marL="0" indent="0">
              <a:buNone/>
            </a:pPr>
            <a:r>
              <a:rPr lang="fr-FR" dirty="0"/>
              <a:t> -  Motivation</a:t>
            </a:r>
          </a:p>
          <a:p>
            <a:pPr>
              <a:buFontTx/>
              <a:buChar char="-"/>
            </a:pPr>
            <a:r>
              <a:rPr lang="fr-FR" dirty="0"/>
              <a:t>Capacités physiques (récupération)</a:t>
            </a:r>
          </a:p>
          <a:p>
            <a:pPr>
              <a:buFontTx/>
              <a:buChar char="-"/>
            </a:pPr>
            <a:r>
              <a:rPr lang="fr-FR" dirty="0"/>
              <a:t>Aspect ludique ou compétitif</a:t>
            </a:r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0991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>
                <a:latin typeface="Calibri" panose="020F0502020204030204" pitchFamily="34" charset="0"/>
              </a:rPr>
              <a:t>Rappel des numéros d’urgence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688" y="1916832"/>
            <a:ext cx="5472608" cy="2880320"/>
          </a:xfrm>
        </p:spPr>
        <p:txBody>
          <a:bodyPr/>
          <a:lstStyle/>
          <a:p>
            <a:r>
              <a:rPr lang="fr-FR" dirty="0">
                <a:latin typeface="Calibri" panose="020F0502020204030204" pitchFamily="34" charset="0"/>
              </a:rPr>
              <a:t>18 : Pompiers</a:t>
            </a:r>
          </a:p>
          <a:p>
            <a:r>
              <a:rPr lang="fr-FR" dirty="0">
                <a:latin typeface="Calibri" panose="020F0502020204030204" pitchFamily="34" charset="0"/>
              </a:rPr>
              <a:t>15 : SAMU</a:t>
            </a:r>
          </a:p>
          <a:p>
            <a:r>
              <a:rPr lang="fr-FR" dirty="0">
                <a:latin typeface="Calibri" panose="020F0502020204030204" pitchFamily="34" charset="0"/>
              </a:rPr>
              <a:t>112 : urgences européennes </a:t>
            </a:r>
          </a:p>
        </p:txBody>
      </p:sp>
    </p:spTree>
    <p:extLst>
      <p:ext uri="{BB962C8B-B14F-4D97-AF65-F5344CB8AC3E}">
        <p14:creationId xmlns:p14="http://schemas.microsoft.com/office/powerpoint/2010/main" val="108735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229600" cy="2736304"/>
          </a:xfrm>
        </p:spPr>
        <p:txBody>
          <a:bodyPr>
            <a:normAutofit/>
          </a:bodyPr>
          <a:lstStyle/>
          <a:p>
            <a:r>
              <a:rPr lang="fr-FR" dirty="0"/>
              <a:t>Le sport et l’enfant</a:t>
            </a:r>
          </a:p>
        </p:txBody>
      </p:sp>
    </p:spTree>
    <p:extLst>
      <p:ext uri="{BB962C8B-B14F-4D97-AF65-F5344CB8AC3E}">
        <p14:creationId xmlns:p14="http://schemas.microsoft.com/office/powerpoint/2010/main" val="3929545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Le sport, facteur </a:t>
            </a:r>
            <a:br>
              <a:rPr lang="fr-FR" dirty="0"/>
            </a:br>
            <a:r>
              <a:rPr lang="fr-FR" dirty="0"/>
              <a:t>de développement de l’enfant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 intervenant auprès des enfants, vous avez une influence significative sur leur développement physique, mental, social</a:t>
            </a:r>
          </a:p>
          <a:p>
            <a:r>
              <a:rPr lang="fr-FR" dirty="0"/>
              <a:t>Le sport est une activité bénéfique au développement de l’enfant</a:t>
            </a:r>
          </a:p>
          <a:p>
            <a:r>
              <a:rPr lang="fr-FR" dirty="0"/>
              <a:t>Quand il est bien encadré !</a:t>
            </a:r>
          </a:p>
        </p:txBody>
      </p:sp>
    </p:spTree>
    <p:extLst>
      <p:ext uri="{BB962C8B-B14F-4D97-AF65-F5344CB8AC3E}">
        <p14:creationId xmlns:p14="http://schemas.microsoft.com/office/powerpoint/2010/main" val="94094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fr-FR" dirty="0"/>
              <a:t>Caractéristiques de l’enfant </a:t>
            </a:r>
          </a:p>
        </p:txBody>
      </p:sp>
      <p:sp>
        <p:nvSpPr>
          <p:cNvPr id="3" name="Sous-titre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L’enfant n’est pas un adulte en miniature</a:t>
            </a:r>
          </a:p>
          <a:p>
            <a:r>
              <a:rPr lang="fr-FR" dirty="0"/>
              <a:t>Plutôt un chantier en construction ou tout se transforme en permanence : </a:t>
            </a:r>
          </a:p>
          <a:p>
            <a:pPr lvl="1"/>
            <a:r>
              <a:rPr lang="fr-FR" dirty="0"/>
              <a:t>physiquement</a:t>
            </a:r>
          </a:p>
          <a:p>
            <a:pPr lvl="1"/>
            <a:r>
              <a:rPr lang="fr-FR" dirty="0"/>
              <a:t>Intellectuellement</a:t>
            </a:r>
          </a:p>
          <a:p>
            <a:pPr lvl="1"/>
            <a:r>
              <a:rPr lang="fr-FR" dirty="0"/>
              <a:t>psychologiquement</a:t>
            </a:r>
          </a:p>
          <a:p>
            <a:pPr lvl="1"/>
            <a:r>
              <a:rPr lang="fr-FR" dirty="0"/>
              <a:t>socialement</a:t>
            </a:r>
          </a:p>
          <a:p>
            <a:r>
              <a:rPr lang="fr-FR" dirty="0"/>
              <a:t>Fragilité mais des possibilités d’adaptation très grandes </a:t>
            </a:r>
          </a:p>
          <a:p>
            <a:r>
              <a:rPr lang="fr-FR" dirty="0"/>
              <a:t>Deux phénomènes de développement :</a:t>
            </a:r>
          </a:p>
          <a:p>
            <a:pPr lvl="1"/>
            <a:r>
              <a:rPr lang="fr-FR" dirty="0"/>
              <a:t>La croissance (quantitatif)</a:t>
            </a:r>
          </a:p>
          <a:p>
            <a:pPr lvl="1"/>
            <a:r>
              <a:rPr lang="fr-FR" dirty="0"/>
              <a:t>La maturation (qualitatif)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428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régulation de la température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La densité osseuse et musculaire est plus faible chez l’enfant que chez l’adulte</a:t>
            </a:r>
          </a:p>
          <a:p>
            <a:r>
              <a:rPr lang="fr-FR" dirty="0"/>
              <a:t>Les enfants sont plus sensibles aux variations de températures (coup de chaud, coup de froid) </a:t>
            </a:r>
          </a:p>
          <a:p>
            <a:r>
              <a:rPr lang="fr-FR" dirty="0"/>
              <a:t>Sur le banc de touche, on se couvre quand la salle est fraîche</a:t>
            </a:r>
          </a:p>
          <a:p>
            <a:r>
              <a:rPr lang="fr-FR" dirty="0"/>
              <a:t>Pas d’entrainement au dessus de 30°C</a:t>
            </a:r>
          </a:p>
          <a:p>
            <a:r>
              <a:rPr lang="fr-FR" dirty="0"/>
              <a:t>Veiller à ne pas favoriser la déshydratation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124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PETITE ENFANCE U7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Morphologie</a:t>
            </a:r>
          </a:p>
          <a:p>
            <a:pPr lvl="1"/>
            <a:r>
              <a:rPr lang="fr-FR" dirty="0"/>
              <a:t>Ralentissement de la croissance</a:t>
            </a:r>
          </a:p>
          <a:p>
            <a:pPr lvl="1"/>
            <a:r>
              <a:rPr lang="fr-FR" dirty="0"/>
              <a:t>Diminution de l’enveloppe graisseuse</a:t>
            </a:r>
          </a:p>
          <a:p>
            <a:pPr lvl="1"/>
            <a:r>
              <a:rPr lang="fr-FR" dirty="0"/>
              <a:t>Nouveau points d’ossification dus à la locomotion</a:t>
            </a:r>
          </a:p>
          <a:p>
            <a:pPr lvl="1"/>
            <a:r>
              <a:rPr lang="fr-FR" dirty="0"/>
              <a:t>Musculature peu développée</a:t>
            </a:r>
          </a:p>
          <a:p>
            <a:r>
              <a:rPr lang="fr-FR" dirty="0"/>
              <a:t>Fonctionnel</a:t>
            </a:r>
          </a:p>
          <a:p>
            <a:pPr lvl="1"/>
            <a:r>
              <a:rPr lang="fr-FR" dirty="0"/>
              <a:t>Appareil cardio-pulmonaire encore faible</a:t>
            </a:r>
          </a:p>
          <a:p>
            <a:pPr lvl="1"/>
            <a:r>
              <a:rPr lang="fr-FR" dirty="0"/>
              <a:t>Laxité des articulations</a:t>
            </a:r>
          </a:p>
          <a:p>
            <a:pPr lvl="1"/>
            <a:r>
              <a:rPr lang="fr-FR" dirty="0"/>
              <a:t>Tonus de soutien assez faible</a:t>
            </a:r>
          </a:p>
          <a:p>
            <a:r>
              <a:rPr lang="fr-FR" dirty="0"/>
              <a:t>Moteur</a:t>
            </a:r>
          </a:p>
          <a:p>
            <a:pPr lvl="1"/>
            <a:r>
              <a:rPr lang="fr-FR" dirty="0"/>
              <a:t>Acquisitions motrices rapides</a:t>
            </a:r>
          </a:p>
          <a:p>
            <a:pPr lvl="1"/>
            <a:r>
              <a:rPr lang="fr-FR" dirty="0"/>
              <a:t>Age de la bougeotte, grand besoin d’activité</a:t>
            </a:r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Psychologie</a:t>
            </a:r>
          </a:p>
          <a:p>
            <a:pPr lvl="1"/>
            <a:r>
              <a:rPr lang="fr-FR" dirty="0"/>
              <a:t>Phase d’identification aux parents</a:t>
            </a:r>
          </a:p>
          <a:p>
            <a:pPr lvl="1"/>
            <a:r>
              <a:rPr lang="fr-FR" dirty="0"/>
              <a:t>Mais aussi âge du « non » avec refus du coopérer</a:t>
            </a:r>
          </a:p>
          <a:p>
            <a:pPr lvl="1"/>
            <a:r>
              <a:rPr lang="fr-FR" dirty="0"/>
              <a:t>Période œdipienne </a:t>
            </a:r>
          </a:p>
          <a:p>
            <a:r>
              <a:rPr lang="fr-FR" dirty="0"/>
              <a:t>Social</a:t>
            </a:r>
          </a:p>
          <a:p>
            <a:pPr lvl="1"/>
            <a:r>
              <a:rPr lang="fr-FR" dirty="0"/>
              <a:t>Association avec les enfants du même âges</a:t>
            </a:r>
          </a:p>
          <a:p>
            <a:pPr lvl="1"/>
            <a:r>
              <a:rPr lang="fr-FR" dirty="0"/>
              <a:t>Jeux à régies individuelles</a:t>
            </a:r>
          </a:p>
          <a:p>
            <a:pPr lvl="1"/>
            <a:r>
              <a:rPr lang="fr-FR" dirty="0"/>
              <a:t>Alterner des jeux seuls ou avec les autres</a:t>
            </a:r>
          </a:p>
          <a:p>
            <a:r>
              <a:rPr lang="fr-FR" dirty="0"/>
              <a:t>Indications pédagogiques</a:t>
            </a:r>
          </a:p>
          <a:p>
            <a:pPr lvl="1"/>
            <a:r>
              <a:rPr lang="fr-FR" dirty="0"/>
              <a:t>Pas d’apprentissage technique</a:t>
            </a:r>
          </a:p>
          <a:p>
            <a:pPr lvl="1"/>
            <a:r>
              <a:rPr lang="fr-FR" dirty="0"/>
              <a:t>Favoriser le libre apprentissage par des jeux de découverte</a:t>
            </a:r>
          </a:p>
          <a:p>
            <a:pPr lvl="1"/>
            <a:r>
              <a:rPr lang="fr-FR" dirty="0"/>
              <a:t>Solliciter l’imaginaire</a:t>
            </a:r>
          </a:p>
          <a:p>
            <a:pPr lvl="1"/>
            <a:r>
              <a:rPr lang="fr-FR" dirty="0"/>
              <a:t>Proposer de nombreux jeux</a:t>
            </a:r>
          </a:p>
          <a:p>
            <a:pPr lvl="1"/>
            <a:r>
              <a:rPr lang="fr-FR" dirty="0"/>
              <a:t>Pas de mouvement de force et ou d’immobilisation prolongée</a:t>
            </a:r>
          </a:p>
        </p:txBody>
      </p:sp>
    </p:spTree>
    <p:extLst>
      <p:ext uri="{BB962C8B-B14F-4D97-AF65-F5344CB8AC3E}">
        <p14:creationId xmlns:p14="http://schemas.microsoft.com/office/powerpoint/2010/main" val="293219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MOYENNE ENFANCE U9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Morphologie</a:t>
            </a:r>
          </a:p>
          <a:p>
            <a:pPr lvl="1"/>
            <a:r>
              <a:rPr lang="fr-FR" dirty="0"/>
              <a:t>Peu de changements morphologiques avec la petite enfance</a:t>
            </a:r>
          </a:p>
          <a:p>
            <a:pPr lvl="1"/>
            <a:r>
              <a:rPr lang="fr-FR" dirty="0"/>
              <a:t>Continuité de l’allongement</a:t>
            </a:r>
          </a:p>
          <a:p>
            <a:pPr lvl="1"/>
            <a:r>
              <a:rPr lang="fr-FR" dirty="0"/>
              <a:t>L’abdomen domine sur le thorax</a:t>
            </a:r>
          </a:p>
          <a:p>
            <a:r>
              <a:rPr lang="fr-FR" dirty="0"/>
              <a:t>Fonctionnel</a:t>
            </a:r>
          </a:p>
          <a:p>
            <a:pPr lvl="1"/>
            <a:r>
              <a:rPr lang="fr-FR" dirty="0"/>
              <a:t>Souplesse voire laxité des articulations</a:t>
            </a:r>
          </a:p>
          <a:p>
            <a:pPr lvl="1"/>
            <a:r>
              <a:rPr lang="fr-FR" dirty="0"/>
              <a:t>Apparition de la courbure lombaire et de la voûte plantaire</a:t>
            </a:r>
          </a:p>
          <a:p>
            <a:r>
              <a:rPr lang="fr-FR" dirty="0"/>
              <a:t>Moteur</a:t>
            </a:r>
          </a:p>
          <a:p>
            <a:pPr lvl="1"/>
            <a:r>
              <a:rPr lang="fr-FR" dirty="0"/>
              <a:t>Affinement de la gestuelle</a:t>
            </a:r>
          </a:p>
          <a:p>
            <a:pPr lvl="1"/>
            <a:r>
              <a:rPr lang="fr-FR" dirty="0"/>
              <a:t>Toujours une grande envie de bouger</a:t>
            </a:r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 fontScale="77500" lnSpcReduction="20000"/>
          </a:bodyPr>
          <a:lstStyle/>
          <a:p>
            <a:r>
              <a:rPr lang="fr-FR" dirty="0"/>
              <a:t>Psychologie</a:t>
            </a:r>
          </a:p>
          <a:p>
            <a:pPr lvl="1"/>
            <a:r>
              <a:rPr lang="fr-FR" dirty="0"/>
              <a:t>Développement des connaissances et de l’expérience </a:t>
            </a:r>
          </a:p>
          <a:p>
            <a:pPr lvl="1"/>
            <a:r>
              <a:rPr lang="fr-FR" dirty="0"/>
              <a:t>Attention volontaire mais toujours instable</a:t>
            </a:r>
          </a:p>
          <a:p>
            <a:r>
              <a:rPr lang="fr-FR" dirty="0"/>
              <a:t>Social</a:t>
            </a:r>
          </a:p>
          <a:p>
            <a:pPr lvl="1"/>
            <a:r>
              <a:rPr lang="fr-FR" dirty="0"/>
              <a:t>Début de la capacité à suivre des règles communes</a:t>
            </a:r>
          </a:p>
          <a:p>
            <a:pPr lvl="1"/>
            <a:r>
              <a:rPr lang="fr-FR" dirty="0"/>
              <a:t>L’adulte représente un modèle, une référence même si l‘enfant se détache</a:t>
            </a:r>
          </a:p>
          <a:p>
            <a:r>
              <a:rPr lang="fr-FR" dirty="0"/>
              <a:t>Indications pédagogiques</a:t>
            </a:r>
          </a:p>
          <a:p>
            <a:pPr lvl="1"/>
            <a:r>
              <a:rPr lang="fr-FR" dirty="0"/>
              <a:t>Début de l’apprentissage technique (pas trop spécifique)</a:t>
            </a:r>
          </a:p>
          <a:p>
            <a:pPr lvl="1"/>
            <a:r>
              <a:rPr lang="fr-FR" dirty="0"/>
              <a:t>Ludique doit prédominer</a:t>
            </a:r>
          </a:p>
          <a:p>
            <a:pPr lvl="1"/>
            <a:r>
              <a:rPr lang="fr-FR" dirty="0"/>
              <a:t>Du travail sensori-moteur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9116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GRANDE ENFANCE U11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53136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Morphologie</a:t>
            </a:r>
          </a:p>
          <a:p>
            <a:pPr lvl="1"/>
            <a:r>
              <a:rPr lang="fr-FR" dirty="0"/>
              <a:t>Pour la première fois le thorax domine sur l’abdomen</a:t>
            </a:r>
          </a:p>
          <a:p>
            <a:pPr lvl="1"/>
            <a:r>
              <a:rPr lang="fr-FR" dirty="0"/>
              <a:t>Facilités respiratoires</a:t>
            </a:r>
          </a:p>
          <a:p>
            <a:pPr lvl="1"/>
            <a:r>
              <a:rPr lang="fr-FR" dirty="0"/>
              <a:t>Fragilité des cartilages de croissances</a:t>
            </a:r>
          </a:p>
          <a:p>
            <a:pPr lvl="1"/>
            <a:r>
              <a:rPr lang="fr-FR" dirty="0"/>
              <a:t>Ralentissement de la croissance</a:t>
            </a:r>
          </a:p>
          <a:p>
            <a:r>
              <a:rPr lang="fr-FR" dirty="0"/>
              <a:t>Fonctionnel</a:t>
            </a:r>
          </a:p>
          <a:p>
            <a:pPr lvl="1"/>
            <a:r>
              <a:rPr lang="fr-FR" dirty="0"/>
              <a:t>Le volume du cœur augmente</a:t>
            </a:r>
          </a:p>
          <a:p>
            <a:pPr lvl="1"/>
            <a:r>
              <a:rPr lang="fr-FR" dirty="0"/>
              <a:t>Attention aux déviations vertébrales</a:t>
            </a:r>
          </a:p>
          <a:p>
            <a:pPr lvl="1"/>
            <a:r>
              <a:rPr lang="fr-FR" dirty="0"/>
              <a:t>Appareil musculaire plus efficace</a:t>
            </a:r>
          </a:p>
          <a:p>
            <a:r>
              <a:rPr lang="fr-FR" dirty="0"/>
              <a:t>Moteur</a:t>
            </a:r>
          </a:p>
          <a:p>
            <a:pPr lvl="1"/>
            <a:r>
              <a:rPr lang="fr-FR" dirty="0"/>
              <a:t>Age de grâce de l’épanouissement gestuel </a:t>
            </a:r>
          </a:p>
          <a:p>
            <a:pPr lvl="1"/>
            <a:r>
              <a:rPr lang="fr-FR" dirty="0"/>
              <a:t>Contrôle </a:t>
            </a:r>
            <a:r>
              <a:rPr lang="fr-FR" dirty="0" err="1"/>
              <a:t>imcomplet</a:t>
            </a:r>
            <a:r>
              <a:rPr lang="fr-FR" dirty="0"/>
              <a:t> des ceintures pelvienne et scapulaires</a:t>
            </a:r>
          </a:p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53136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Psychologie</a:t>
            </a:r>
          </a:p>
          <a:p>
            <a:pPr lvl="1"/>
            <a:r>
              <a:rPr lang="fr-FR" dirty="0"/>
              <a:t>Gros progrès de développement psychologique</a:t>
            </a:r>
          </a:p>
          <a:p>
            <a:pPr lvl="1"/>
            <a:r>
              <a:rPr lang="fr-FR" dirty="0"/>
              <a:t>Essais de formulation critique et analyse</a:t>
            </a:r>
          </a:p>
          <a:p>
            <a:r>
              <a:rPr lang="fr-FR" dirty="0"/>
              <a:t>Social</a:t>
            </a:r>
          </a:p>
          <a:p>
            <a:pPr lvl="1"/>
            <a:r>
              <a:rPr lang="fr-FR" dirty="0"/>
              <a:t>Besoin d’initiative, de responsabilisation et de justice</a:t>
            </a:r>
          </a:p>
          <a:p>
            <a:pPr lvl="1"/>
            <a:r>
              <a:rPr lang="fr-FR" dirty="0"/>
              <a:t>Apparition du désir de compétition</a:t>
            </a:r>
          </a:p>
          <a:p>
            <a:pPr lvl="1"/>
            <a:r>
              <a:rPr lang="fr-FR" dirty="0"/>
              <a:t>Début de la ségrégation garçons/filles</a:t>
            </a:r>
          </a:p>
          <a:p>
            <a:pPr lvl="1"/>
            <a:r>
              <a:rPr lang="fr-FR" dirty="0"/>
              <a:t>Possibilité de groupes et d’associations</a:t>
            </a:r>
          </a:p>
          <a:p>
            <a:r>
              <a:rPr lang="fr-FR" dirty="0"/>
              <a:t>Indications pédagogiques</a:t>
            </a:r>
          </a:p>
          <a:p>
            <a:pPr lvl="1"/>
            <a:r>
              <a:rPr lang="fr-FR" dirty="0"/>
              <a:t>Apprentissage technique</a:t>
            </a:r>
          </a:p>
          <a:p>
            <a:pPr lvl="1"/>
            <a:r>
              <a:rPr lang="fr-FR" dirty="0"/>
              <a:t>Pas de travail de force mais un peu d’endurance aérobie</a:t>
            </a:r>
          </a:p>
          <a:p>
            <a:pPr lvl="1"/>
            <a:r>
              <a:rPr lang="fr-FR" dirty="0"/>
              <a:t>Jeux de règles pour la socialisation</a:t>
            </a:r>
          </a:p>
          <a:p>
            <a:pPr lvl="1"/>
            <a:r>
              <a:rPr lang="fr-FR" dirty="0"/>
              <a:t>Du travail sensori-moteur</a:t>
            </a:r>
          </a:p>
        </p:txBody>
      </p:sp>
    </p:spTree>
    <p:extLst>
      <p:ext uri="{BB962C8B-B14F-4D97-AF65-F5344CB8AC3E}">
        <p14:creationId xmlns:p14="http://schemas.microsoft.com/office/powerpoint/2010/main" val="285741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>
                <a:latin typeface="Calibri" panose="020F0502020204030204" pitchFamily="34" charset="0"/>
              </a:rPr>
              <a:t>Fragilité</a:t>
            </a:r>
            <a:r>
              <a:rPr lang="en-GB" dirty="0">
                <a:latin typeface="Calibri" panose="020F0502020204030204" pitchFamily="34" charset="0"/>
              </a:rPr>
              <a:t> des cartilages de </a:t>
            </a:r>
            <a:r>
              <a:rPr lang="en-GB" dirty="0" err="1">
                <a:latin typeface="Calibri" panose="020F0502020204030204" pitchFamily="34" charset="0"/>
              </a:rPr>
              <a:t>croissance</a:t>
            </a: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fr-FR" sz="2800" dirty="0">
                <a:latin typeface="Calibri" panose="020F0502020204030204" pitchFamily="34" charset="0"/>
              </a:rPr>
              <a:t>Fragilité,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fr-FR" sz="2800" dirty="0">
                <a:latin typeface="Calibri" panose="020F0502020204030204" pitchFamily="34" charset="0"/>
              </a:rPr>
              <a:t>Cartilages de croissance = partie de l’os en développement « tendre » ou est attaché le tendon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fr-FR" sz="2800" dirty="0">
                <a:latin typeface="Calibri" panose="020F0502020204030204" pitchFamily="34" charset="0"/>
              </a:rPr>
              <a:t>Dès 10 ans,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fr-FR" sz="2800" dirty="0">
                <a:latin typeface="Calibri" panose="020F0502020204030204" pitchFamily="34" charset="0"/>
              </a:rPr>
              <a:t>Fragilité augmentée par la pratique du sport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fr-FR" sz="2800" dirty="0">
                <a:latin typeface="Calibri" panose="020F0502020204030204" pitchFamily="34" charset="0"/>
              </a:rPr>
              <a:t>Basket : membres inférieurs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endParaRPr lang="fr-FR" sz="28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endParaRPr lang="fr-FR" sz="2800" dirty="0">
              <a:latin typeface="Calibri" panose="020F0502020204030204" pitchFamily="34" charset="0"/>
            </a:endParaRPr>
          </a:p>
        </p:txBody>
      </p:sp>
      <p:pic>
        <p:nvPicPr>
          <p:cNvPr id="10247" name="Picture 7" descr="bones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3913" y="1844675"/>
            <a:ext cx="3262312" cy="432117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350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2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830</Words>
  <Application>Microsoft Office PowerPoint</Application>
  <PresentationFormat>Affichage à l'écran (4:3)</PresentationFormat>
  <Paragraphs>179</Paragraphs>
  <Slides>18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Thème Office</vt:lpstr>
      <vt:lpstr>Connaissances des publics</vt:lpstr>
      <vt:lpstr>Le sport et l’enfant</vt:lpstr>
      <vt:lpstr>Le sport, facteur  de développement de l’enfant</vt:lpstr>
      <vt:lpstr>Caractéristiques de l’enfant </vt:lpstr>
      <vt:lpstr>La régulation de la température</vt:lpstr>
      <vt:lpstr>LA PETITE ENFANCE U7</vt:lpstr>
      <vt:lpstr>LA MOYENNE ENFANCE U9</vt:lpstr>
      <vt:lpstr>LA GRANDE ENFANCE U11</vt:lpstr>
      <vt:lpstr>Fragilité des cartilages de croissance</vt:lpstr>
      <vt:lpstr>Fragilité des cartilages de croissance</vt:lpstr>
      <vt:lpstr>Les rappels pour une entorse</vt:lpstr>
      <vt:lpstr>Le sport chez l’adulte</vt:lpstr>
      <vt:lpstr>LE PUBLIC ADULTE</vt:lpstr>
      <vt:lpstr>LE PUBLIC ADULTE</vt:lpstr>
      <vt:lpstr>LE PUBLIC ADULTE</vt:lpstr>
      <vt:lpstr>LE PUBLIC ADULTE</vt:lpstr>
      <vt:lpstr>LE PUBLIC ADULTE</vt:lpstr>
      <vt:lpstr>Rappel des numéros d’urgence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Championnats poussin(e)s</dc:title>
  <dc:creator>CD21</dc:creator>
  <cp:lastModifiedBy>Bretagne Basketball</cp:lastModifiedBy>
  <cp:revision>62</cp:revision>
  <dcterms:created xsi:type="dcterms:W3CDTF">2012-01-02T10:35:53Z</dcterms:created>
  <dcterms:modified xsi:type="dcterms:W3CDTF">2021-07-07T11:53:56Z</dcterms:modified>
</cp:coreProperties>
</file>