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36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Light" panose="000004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5" roundtripDataSignature="AMtx7mjQuzo009gtsMSfGNGTijt7Uyt+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DFDF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17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7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17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17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8" Type="http://schemas.openxmlformats.org/officeDocument/2006/relationships/slide" Target="slides/slide7.xml"/><Relationship Id="rId17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d471126f0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4d471126f0_0_4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4d471126f0_0_4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4e1fb41a20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2" name="Google Shape;1322;g24e1fb41a20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g24e1fb41a20_0_4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4d471126f0_0_15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24d471126f0_0_15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24d471126f0_0_1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2">
  <p:cSld name="Title Slide_0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471126f0_0_2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24d471126f0_0_203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sz="54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4d471126f0_0_203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g24d471126f0_0_203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68" name="Google Shape;68;g24d471126f0_0_203"/>
          <p:cNvGrpSpPr/>
          <p:nvPr/>
        </p:nvGrpSpPr>
        <p:grpSpPr>
          <a:xfrm>
            <a:off x="-1727862" y="-2049476"/>
            <a:ext cx="8917305" cy="10769813"/>
            <a:chOff x="11114088" y="2241550"/>
            <a:chExt cx="1905000" cy="2354263"/>
          </a:xfrm>
        </p:grpSpPr>
        <p:sp>
          <p:nvSpPr>
            <p:cNvPr id="69" name="Google Shape;69;g24d471126f0_0_203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24d471126f0_0_203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" name="Google Shape;71;g24d471126f0_0_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5850" y="391862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g24d471126f0_0_203"/>
          <p:cNvCxnSpPr/>
          <p:nvPr/>
        </p:nvCxnSpPr>
        <p:spPr>
          <a:xfrm>
            <a:off x="6469778" y="4233582"/>
            <a:ext cx="2532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>
  <p:cSld name="Title and Content with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d471126f0_0_213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24d471126f0_0_213"/>
          <p:cNvSpPr/>
          <p:nvPr/>
        </p:nvSpPr>
        <p:spPr>
          <a:xfrm rot="10800000">
            <a:off x="516056" y="-16615"/>
            <a:ext cx="1258500" cy="1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24d471126f0_0_2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g24d471126f0_0_213"/>
          <p:cNvGrpSpPr/>
          <p:nvPr/>
        </p:nvGrpSpPr>
        <p:grpSpPr>
          <a:xfrm rot="8650995">
            <a:off x="5037266" y="4335363"/>
            <a:ext cx="1905017" cy="2354284"/>
            <a:chOff x="11114088" y="2241550"/>
            <a:chExt cx="1905000" cy="2354263"/>
          </a:xfrm>
        </p:grpSpPr>
        <p:sp>
          <p:nvSpPr>
            <p:cNvPr id="78" name="Google Shape;78;g24d471126f0_0_213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24d471126f0_0_213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24d471126f0_0_213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g24d471126f0_0_213"/>
          <p:cNvSpPr/>
          <p:nvPr/>
        </p:nvSpPr>
        <p:spPr>
          <a:xfrm>
            <a:off x="11371669" y="6409397"/>
            <a:ext cx="280200" cy="28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4d471126f0_0_213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6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3" name="Google Shape;83;g24d471126f0_0_213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500" cy="5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g24d471126f0_0_213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d471126f0_0_225"/>
          <p:cNvSpPr txBox="1">
            <a:spLocks noGrp="1"/>
          </p:cNvSpPr>
          <p:nvPr>
            <p:ph type="title"/>
          </p:nvPr>
        </p:nvSpPr>
        <p:spPr>
          <a:xfrm>
            <a:off x="1251333" y="593367"/>
            <a:ext cx="62697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01">
  <p:cSld name="Thank You 0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d471126f0_0_227"/>
          <p:cNvSpPr txBox="1">
            <a:spLocks noGrp="1"/>
          </p:cNvSpPr>
          <p:nvPr>
            <p:ph type="subTitle" idx="1"/>
          </p:nvPr>
        </p:nvSpPr>
        <p:spPr>
          <a:xfrm>
            <a:off x="7002130" y="4484691"/>
            <a:ext cx="4540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cap="none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24d471126f0_0_227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90" name="Google Shape;90;g24d471126f0_0_227"/>
          <p:cNvGrpSpPr/>
          <p:nvPr/>
        </p:nvGrpSpPr>
        <p:grpSpPr>
          <a:xfrm>
            <a:off x="-1727862" y="-2049476"/>
            <a:ext cx="8917305" cy="10769813"/>
            <a:chOff x="11114088" y="2241550"/>
            <a:chExt cx="1905000" cy="2354263"/>
          </a:xfrm>
        </p:grpSpPr>
        <p:sp>
          <p:nvSpPr>
            <p:cNvPr id="91" name="Google Shape;91;g24d471126f0_0_22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g24d471126f0_0_22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3" name="Google Shape;93;g24d471126f0_0_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999" y="1844881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g24d471126f0_0_227"/>
          <p:cNvCxnSpPr/>
          <p:nvPr/>
        </p:nvCxnSpPr>
        <p:spPr>
          <a:xfrm>
            <a:off x="6469778" y="4233582"/>
            <a:ext cx="253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g24d471126f0_0_227"/>
          <p:cNvSpPr txBox="1">
            <a:spLocks noGrp="1"/>
          </p:cNvSpPr>
          <p:nvPr>
            <p:ph type="body" idx="3"/>
          </p:nvPr>
        </p:nvSpPr>
        <p:spPr>
          <a:xfrm>
            <a:off x="7002320" y="5012635"/>
            <a:ext cx="4533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cap="none"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6" name="Google Shape;96;g24d471126f0_0_227" descr="Envel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475" y="4452337"/>
            <a:ext cx="387795" cy="38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4d471126f0_0_227" descr="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2084" y="4925640"/>
            <a:ext cx="426575" cy="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4d471126f0_0_227"/>
          <p:cNvSpPr txBox="1">
            <a:spLocks noGrp="1"/>
          </p:cNvSpPr>
          <p:nvPr>
            <p:ph type="title"/>
          </p:nvPr>
        </p:nvSpPr>
        <p:spPr>
          <a:xfrm>
            <a:off x="6469778" y="3429000"/>
            <a:ext cx="5011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sz="6000" b="1"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2">
  <p:cSld name="Title and Content 0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d471126f0_0_239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4d471126f0_0_239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4d471126f0_0_239"/>
          <p:cNvSpPr/>
          <p:nvPr/>
        </p:nvSpPr>
        <p:spPr>
          <a:xfrm rot="10800000">
            <a:off x="516056" y="-16615"/>
            <a:ext cx="1258500" cy="1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4d471126f0_0_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4d471126f0_0_239"/>
          <p:cNvSpPr/>
          <p:nvPr/>
        </p:nvSpPr>
        <p:spPr>
          <a:xfrm>
            <a:off x="11371669" y="6409397"/>
            <a:ext cx="280200" cy="28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4d471126f0_0_239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6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6" name="Google Shape;106;g24d471126f0_0_239"/>
          <p:cNvSpPr/>
          <p:nvPr/>
        </p:nvSpPr>
        <p:spPr>
          <a:xfrm>
            <a:off x="7854462" y="988536"/>
            <a:ext cx="4329000" cy="4881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040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4d471126f0_0_239"/>
          <p:cNvSpPr/>
          <p:nvPr/>
        </p:nvSpPr>
        <p:spPr>
          <a:xfrm>
            <a:off x="5107816" y="633613"/>
            <a:ext cx="5571900" cy="5571900"/>
          </a:xfrm>
          <a:prstGeom prst="ellipse">
            <a:avLst/>
          </a:prstGeom>
          <a:solidFill>
            <a:schemeClr val="lt2">
              <a:alpha val="529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4d471126f0_0_239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900" cy="48849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d471126f0_0_249"/>
          <p:cNvSpPr txBox="1">
            <a:spLocks noGrp="1"/>
          </p:cNvSpPr>
          <p:nvPr>
            <p:ph type="title"/>
          </p:nvPr>
        </p:nvSpPr>
        <p:spPr>
          <a:xfrm>
            <a:off x="6662400" y="882457"/>
            <a:ext cx="4212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g24d471126f0_0_249"/>
          <p:cNvSpPr txBox="1">
            <a:spLocks noGrp="1"/>
          </p:cNvSpPr>
          <p:nvPr>
            <p:ph type="subTitle" idx="1"/>
          </p:nvPr>
        </p:nvSpPr>
        <p:spPr>
          <a:xfrm>
            <a:off x="6548000" y="1687800"/>
            <a:ext cx="4441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24d471126f0_0_249"/>
          <p:cNvSpPr txBox="1">
            <a:spLocks noGrp="1"/>
          </p:cNvSpPr>
          <p:nvPr>
            <p:ph type="title" idx="2"/>
          </p:nvPr>
        </p:nvSpPr>
        <p:spPr>
          <a:xfrm>
            <a:off x="6662400" y="2798924"/>
            <a:ext cx="4212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24d471126f0_0_249"/>
          <p:cNvSpPr txBox="1">
            <a:spLocks noGrp="1"/>
          </p:cNvSpPr>
          <p:nvPr>
            <p:ph type="subTitle" idx="3"/>
          </p:nvPr>
        </p:nvSpPr>
        <p:spPr>
          <a:xfrm>
            <a:off x="6548000" y="3604267"/>
            <a:ext cx="4441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24d471126f0_0_249"/>
          <p:cNvSpPr txBox="1">
            <a:spLocks noGrp="1"/>
          </p:cNvSpPr>
          <p:nvPr>
            <p:ph type="title" idx="4"/>
          </p:nvPr>
        </p:nvSpPr>
        <p:spPr>
          <a:xfrm>
            <a:off x="6662400" y="4715391"/>
            <a:ext cx="4212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24d471126f0_0_249"/>
          <p:cNvSpPr txBox="1">
            <a:spLocks noGrp="1"/>
          </p:cNvSpPr>
          <p:nvPr>
            <p:ph type="subTitle" idx="5"/>
          </p:nvPr>
        </p:nvSpPr>
        <p:spPr>
          <a:xfrm>
            <a:off x="6548000" y="5520733"/>
            <a:ext cx="4441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g24d471126f0_0_256"/>
          <p:cNvGrpSpPr/>
          <p:nvPr/>
        </p:nvGrpSpPr>
        <p:grpSpPr>
          <a:xfrm rot="-2149215">
            <a:off x="7430554" y="-1843283"/>
            <a:ext cx="4436308" cy="5482540"/>
            <a:chOff x="11114088" y="2241550"/>
            <a:chExt cx="1905000" cy="2354263"/>
          </a:xfrm>
        </p:grpSpPr>
        <p:sp>
          <p:nvSpPr>
            <p:cNvPr id="118" name="Google Shape;118;g24d471126f0_0_256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24d471126f0_0_256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24d471126f0_0_256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g24d471126f0_0_25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4d471126f0_0_256"/>
          <p:cNvSpPr/>
          <p:nvPr/>
        </p:nvSpPr>
        <p:spPr>
          <a:xfrm rot="10800000">
            <a:off x="516056" y="-16615"/>
            <a:ext cx="1258500" cy="1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4d471126f0_0_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4d471126f0_0_256"/>
          <p:cNvSpPr/>
          <p:nvPr/>
        </p:nvSpPr>
        <p:spPr>
          <a:xfrm>
            <a:off x="11371669" y="6409397"/>
            <a:ext cx="280200" cy="28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4d471126f0_0_25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6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d471126f0_0_266"/>
          <p:cNvSpPr txBox="1">
            <a:spLocks noGrp="1"/>
          </p:cNvSpPr>
          <p:nvPr>
            <p:ph type="title"/>
          </p:nvPr>
        </p:nvSpPr>
        <p:spPr>
          <a:xfrm>
            <a:off x="5016893" y="4237000"/>
            <a:ext cx="40917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24d471126f0_0_266"/>
          <p:cNvSpPr txBox="1">
            <a:spLocks noGrp="1"/>
          </p:cNvSpPr>
          <p:nvPr>
            <p:ph type="title" idx="2"/>
          </p:nvPr>
        </p:nvSpPr>
        <p:spPr>
          <a:xfrm>
            <a:off x="1397693" y="4383333"/>
            <a:ext cx="3217200" cy="1242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g24d471126f0_0_266"/>
          <p:cNvSpPr txBox="1">
            <a:spLocks noGrp="1"/>
          </p:cNvSpPr>
          <p:nvPr>
            <p:ph type="subTitle" idx="1"/>
          </p:nvPr>
        </p:nvSpPr>
        <p:spPr>
          <a:xfrm>
            <a:off x="5016893" y="4960867"/>
            <a:ext cx="4091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d471126f0_0_270"/>
          <p:cNvSpPr txBox="1">
            <a:spLocks noGrp="1"/>
          </p:cNvSpPr>
          <p:nvPr>
            <p:ph type="title"/>
          </p:nvPr>
        </p:nvSpPr>
        <p:spPr>
          <a:xfrm>
            <a:off x="2561000" y="2179233"/>
            <a:ext cx="70701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g24d471126f0_0_270"/>
          <p:cNvSpPr txBox="1">
            <a:spLocks noGrp="1"/>
          </p:cNvSpPr>
          <p:nvPr>
            <p:ph type="body" idx="1"/>
          </p:nvPr>
        </p:nvSpPr>
        <p:spPr>
          <a:xfrm>
            <a:off x="3715400" y="4125967"/>
            <a:ext cx="47613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24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24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24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24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24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24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24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Char char="■"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d471126f0_0_273"/>
          <p:cNvSpPr txBox="1">
            <a:spLocks noGrp="1"/>
          </p:cNvSpPr>
          <p:nvPr>
            <p:ph type="title"/>
          </p:nvPr>
        </p:nvSpPr>
        <p:spPr>
          <a:xfrm>
            <a:off x="4717996" y="34874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g24d471126f0_0_273"/>
          <p:cNvSpPr txBox="1">
            <a:spLocks noGrp="1"/>
          </p:cNvSpPr>
          <p:nvPr>
            <p:ph type="subTitle" idx="1"/>
          </p:nvPr>
        </p:nvSpPr>
        <p:spPr>
          <a:xfrm>
            <a:off x="4717996" y="41974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g24d471126f0_0_273"/>
          <p:cNvSpPr txBox="1">
            <a:spLocks noGrp="1"/>
          </p:cNvSpPr>
          <p:nvPr>
            <p:ph type="title" idx="2"/>
          </p:nvPr>
        </p:nvSpPr>
        <p:spPr>
          <a:xfrm>
            <a:off x="8038071" y="34874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g24d471126f0_0_273"/>
          <p:cNvSpPr txBox="1">
            <a:spLocks noGrp="1"/>
          </p:cNvSpPr>
          <p:nvPr>
            <p:ph type="subTitle" idx="3"/>
          </p:nvPr>
        </p:nvSpPr>
        <p:spPr>
          <a:xfrm>
            <a:off x="8038071" y="41974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g24d471126f0_0_273"/>
          <p:cNvSpPr txBox="1">
            <a:spLocks noGrp="1"/>
          </p:cNvSpPr>
          <p:nvPr>
            <p:ph type="title" idx="4"/>
          </p:nvPr>
        </p:nvSpPr>
        <p:spPr>
          <a:xfrm>
            <a:off x="1397929" y="34874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g24d471126f0_0_273"/>
          <p:cNvSpPr txBox="1">
            <a:spLocks noGrp="1"/>
          </p:cNvSpPr>
          <p:nvPr>
            <p:ph type="subTitle" idx="5"/>
          </p:nvPr>
        </p:nvSpPr>
        <p:spPr>
          <a:xfrm>
            <a:off x="1397929" y="41974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g24d471126f0_0_273"/>
          <p:cNvSpPr txBox="1">
            <a:spLocks noGrp="1"/>
          </p:cNvSpPr>
          <p:nvPr>
            <p:ph type="title" idx="6"/>
          </p:nvPr>
        </p:nvSpPr>
        <p:spPr>
          <a:xfrm>
            <a:off x="1397933" y="2360933"/>
            <a:ext cx="27561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rbel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g24d471126f0_0_273"/>
          <p:cNvSpPr txBox="1">
            <a:spLocks noGrp="1"/>
          </p:cNvSpPr>
          <p:nvPr>
            <p:ph type="title" idx="7"/>
          </p:nvPr>
        </p:nvSpPr>
        <p:spPr>
          <a:xfrm>
            <a:off x="4718000" y="2360933"/>
            <a:ext cx="27561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rbel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g24d471126f0_0_273"/>
          <p:cNvSpPr txBox="1">
            <a:spLocks noGrp="1"/>
          </p:cNvSpPr>
          <p:nvPr>
            <p:ph type="title" idx="8"/>
          </p:nvPr>
        </p:nvSpPr>
        <p:spPr>
          <a:xfrm>
            <a:off x="8038067" y="2360933"/>
            <a:ext cx="27561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rbel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4d471126f0_0_1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4d471126f0_0_1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24d471126f0_0_16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24d471126f0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d471126f0_0_283"/>
          <p:cNvSpPr txBox="1">
            <a:spLocks noGrp="1"/>
          </p:cNvSpPr>
          <p:nvPr>
            <p:ph type="title"/>
          </p:nvPr>
        </p:nvSpPr>
        <p:spPr>
          <a:xfrm>
            <a:off x="4717996" y="36906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g24d471126f0_0_283"/>
          <p:cNvSpPr txBox="1">
            <a:spLocks noGrp="1"/>
          </p:cNvSpPr>
          <p:nvPr>
            <p:ph type="subTitle" idx="1"/>
          </p:nvPr>
        </p:nvSpPr>
        <p:spPr>
          <a:xfrm>
            <a:off x="4717996" y="46038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24d471126f0_0_283"/>
          <p:cNvSpPr txBox="1">
            <a:spLocks noGrp="1"/>
          </p:cNvSpPr>
          <p:nvPr>
            <p:ph type="title" idx="2"/>
          </p:nvPr>
        </p:nvSpPr>
        <p:spPr>
          <a:xfrm>
            <a:off x="8038071" y="36906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g24d471126f0_0_283"/>
          <p:cNvSpPr txBox="1">
            <a:spLocks noGrp="1"/>
          </p:cNvSpPr>
          <p:nvPr>
            <p:ph type="subTitle" idx="3"/>
          </p:nvPr>
        </p:nvSpPr>
        <p:spPr>
          <a:xfrm>
            <a:off x="8038071" y="46038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g24d471126f0_0_283"/>
          <p:cNvSpPr txBox="1">
            <a:spLocks noGrp="1"/>
          </p:cNvSpPr>
          <p:nvPr>
            <p:ph type="title" idx="4"/>
          </p:nvPr>
        </p:nvSpPr>
        <p:spPr>
          <a:xfrm>
            <a:off x="1251333" y="593367"/>
            <a:ext cx="61725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g24d471126f0_0_283"/>
          <p:cNvSpPr txBox="1">
            <a:spLocks noGrp="1"/>
          </p:cNvSpPr>
          <p:nvPr>
            <p:ph type="title" idx="5"/>
          </p:nvPr>
        </p:nvSpPr>
        <p:spPr>
          <a:xfrm>
            <a:off x="1397929" y="3690633"/>
            <a:ext cx="2756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g24d471126f0_0_283"/>
          <p:cNvSpPr txBox="1">
            <a:spLocks noGrp="1"/>
          </p:cNvSpPr>
          <p:nvPr>
            <p:ph type="subTitle" idx="6"/>
          </p:nvPr>
        </p:nvSpPr>
        <p:spPr>
          <a:xfrm>
            <a:off x="1397929" y="4603833"/>
            <a:ext cx="27561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d471126f0_0_29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4d471126f0_0_2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g24d471126f0_0_29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4d471126f0_0_29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4d471126f0_0_29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4d471126f0_0_1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4d471126f0_0_1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4d471126f0_0_17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24d471126f0_0_17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24d471126f0_0_1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4d471126f0_0_17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24d471126f0_0_1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4d471126f0_0_17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24d471126f0_0_17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24d471126f0_0_17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24d471126f0_0_17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24d471126f0_0_1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d471126f0_0_18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24d471126f0_0_1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4d471126f0_0_1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1">
  <p:cSld name="Title Slide_0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d471126f0_0_194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4d471126f0_0_194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g24d471126f0_0_194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58" name="Google Shape;58;g24d471126f0_0_194"/>
          <p:cNvGrpSpPr/>
          <p:nvPr/>
        </p:nvGrpSpPr>
        <p:grpSpPr>
          <a:xfrm>
            <a:off x="-1727862" y="-2049476"/>
            <a:ext cx="8917305" cy="10769813"/>
            <a:chOff x="11114088" y="2241550"/>
            <a:chExt cx="1905000" cy="2354263"/>
          </a:xfrm>
        </p:grpSpPr>
        <p:sp>
          <p:nvSpPr>
            <p:cNvPr id="59" name="Google Shape;59;g24d471126f0_0_194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24d471126f0_0_194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" name="Google Shape;61;g24d471126f0_0_1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999" y="1312605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g24d471126f0_0_194"/>
          <p:cNvCxnSpPr/>
          <p:nvPr/>
        </p:nvCxnSpPr>
        <p:spPr>
          <a:xfrm>
            <a:off x="6469778" y="4233582"/>
            <a:ext cx="253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d471126f0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4d471126f0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24d471126f0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Sebastien.legros@bretagnebasketball.org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rlz.fr/gJi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fbb.com/sites/default/files/2021-04-16_5_vxe_mb_formulaire_labellisation_diffuse.pdf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d471126f0_0_461"/>
          <p:cNvSpPr/>
          <p:nvPr/>
        </p:nvSpPr>
        <p:spPr>
          <a:xfrm>
            <a:off x="4503174" y="0"/>
            <a:ext cx="768882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1000">
                <a:schemeClr val="tx1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4d471126f0_0_461"/>
          <p:cNvSpPr txBox="1">
            <a:spLocks noGrp="1"/>
          </p:cNvSpPr>
          <p:nvPr>
            <p:ph type="ctrTitle"/>
          </p:nvPr>
        </p:nvSpPr>
        <p:spPr>
          <a:xfrm>
            <a:off x="5220928" y="3816314"/>
            <a:ext cx="6971071" cy="59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lang="fr-FR" sz="32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………………………………</a:t>
            </a:r>
            <a:endParaRPr sz="32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EE3EDB-E4E8-50F7-7279-70CBFCB62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4" y="0"/>
            <a:ext cx="336899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16F709-6E18-4215-9D09-D5CF288DC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721" y="3940630"/>
            <a:ext cx="6187184" cy="254000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D92E35A-36E0-4D7E-B240-0D28C95625FC}"/>
              </a:ext>
            </a:extLst>
          </p:cNvPr>
          <p:cNvSpPr txBox="1">
            <a:spLocks/>
          </p:cNvSpPr>
          <p:nvPr/>
        </p:nvSpPr>
        <p:spPr>
          <a:xfrm>
            <a:off x="4084545" y="89857"/>
            <a:ext cx="9067535" cy="309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800" b="1" dirty="0">
                <a:solidFill>
                  <a:schemeClr val="bg1"/>
                </a:solidFill>
              </a:rPr>
              <a:t>LA FORMATION 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MICRO BASKET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 EN BRETAGNE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A88E7-804B-9A4B-989E-104B7E78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414528"/>
            <a:ext cx="11073384" cy="5762435"/>
          </a:xfrm>
        </p:spPr>
        <p:txBody>
          <a:bodyPr/>
          <a:lstStyle/>
          <a:p>
            <a:r>
              <a:rPr lang="fr-FR" u="sng" dirty="0"/>
              <a:t>Contact IRFBB</a:t>
            </a:r>
            <a:r>
              <a:rPr lang="fr-FR" dirty="0"/>
              <a:t>: Sébastien LEGROS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 Sebastien.legros@bretagnebasketball.org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06 68 02 82 10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u="sng" dirty="0"/>
              <a:t>Formatrices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Valérie ALLIO/Élue Ligue Bretagne</a:t>
            </a:r>
          </a:p>
          <a:p>
            <a:pPr marL="0" indent="0">
              <a:buNone/>
            </a:pPr>
            <a:r>
              <a:rPr lang="fr-FR" dirty="0"/>
              <a:t>Vincent PARANT/CTF  Comité 22</a:t>
            </a:r>
          </a:p>
          <a:p>
            <a:pPr marL="0" indent="0">
              <a:buNone/>
            </a:pPr>
            <a:r>
              <a:rPr lang="fr-FR" dirty="0"/>
              <a:t>Rozenn SAVIN-ROMFORT/CTF Comité  35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07F764-FADB-1249-9E16-71552C41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6" y="881061"/>
            <a:ext cx="3576638" cy="3576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63909D0-8C42-FC4B-B4A5-35EA192A45C8}"/>
              </a:ext>
            </a:extLst>
          </p:cNvPr>
          <p:cNvSpPr txBox="1"/>
          <p:nvPr/>
        </p:nvSpPr>
        <p:spPr>
          <a:xfrm>
            <a:off x="7600950" y="4814888"/>
            <a:ext cx="347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Toutes les informations sur le site de la FFBB </a:t>
            </a:r>
          </a:p>
        </p:txBody>
      </p:sp>
    </p:spTree>
    <p:extLst>
      <p:ext uri="{BB962C8B-B14F-4D97-AF65-F5344CB8AC3E}">
        <p14:creationId xmlns:p14="http://schemas.microsoft.com/office/powerpoint/2010/main" val="25327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57;g24e1fb41a20_0_877">
            <a:extLst>
              <a:ext uri="{FF2B5EF4-FFF2-40B4-BE49-F238E27FC236}">
                <a16:creationId xmlns:a16="http://schemas.microsoft.com/office/drawing/2014/main" id="{32242608-3E31-466A-6027-3F9089E8076E}"/>
              </a:ext>
            </a:extLst>
          </p:cNvPr>
          <p:cNvSpPr/>
          <p:nvPr/>
        </p:nvSpPr>
        <p:spPr>
          <a:xfrm rot="10800000" flipH="1">
            <a:off x="-64568" y="-100"/>
            <a:ext cx="778333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">
                <a:schemeClr val="tx1"/>
              </a:gs>
            </a:gsLst>
            <a:lin ang="10800000" scaled="1"/>
            <a:tileRect/>
          </a:gra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g24e1fb41a20_0_418"/>
          <p:cNvSpPr txBox="1">
            <a:spLocks noGrp="1"/>
          </p:cNvSpPr>
          <p:nvPr>
            <p:ph type="ctrTitle"/>
          </p:nvPr>
        </p:nvSpPr>
        <p:spPr>
          <a:xfrm>
            <a:off x="0" y="1601863"/>
            <a:ext cx="7260771" cy="222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lang="fr-FR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MERCI POUR </a:t>
            </a:r>
            <a:br>
              <a:rPr lang="fr-FR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VOTRE ÉCOUTE !</a:t>
            </a:r>
            <a:endParaRPr sz="60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28" name="Google Shape;1328;g24e1fb41a20_0_418"/>
          <p:cNvSpPr/>
          <p:nvPr/>
        </p:nvSpPr>
        <p:spPr>
          <a:xfrm>
            <a:off x="0" y="5782100"/>
            <a:ext cx="4600500" cy="20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g24e1fb41a20_0_418"/>
          <p:cNvSpPr/>
          <p:nvPr/>
        </p:nvSpPr>
        <p:spPr>
          <a:xfrm>
            <a:off x="0" y="6199075"/>
            <a:ext cx="3611100" cy="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6DD02D-1706-AAD5-F2DF-D3454E1A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616" y="-100"/>
            <a:ext cx="3368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A092EA-B114-1145-9F40-EB0B452B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304543"/>
            <a:ext cx="11025187" cy="4872419"/>
          </a:xfrm>
        </p:spPr>
        <p:txBody>
          <a:bodyPr/>
          <a:lstStyle/>
          <a:p>
            <a:r>
              <a:rPr lang="fr-FR" dirty="0"/>
              <a:t>Proposée sous une forme récurrente ou ponctuelle, </a:t>
            </a:r>
          </a:p>
          <a:p>
            <a:pPr marL="0" indent="0">
              <a:buNone/>
            </a:pPr>
            <a:r>
              <a:rPr lang="fr-FR" dirty="0"/>
              <a:t>le Micro Basket est réglementée par des Labels Fédéraux.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Conditions nécessaires:</a:t>
            </a:r>
          </a:p>
          <a:p>
            <a:r>
              <a:rPr lang="fr-FR" dirty="0"/>
              <a:t>Le club doit être en possession d’un des Labels Micro Basket</a:t>
            </a:r>
          </a:p>
          <a:p>
            <a:r>
              <a:rPr lang="fr-FR" dirty="0"/>
              <a:t>L’intervenant principal doit être titulaire du diplôme  Animateur Micro Basket ou d’un diplôme reconnu sur la petite enfance et d’un diplôme d’animation Basket +PSC1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182F9-8858-7440-9E3C-29CFA2AC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457582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3B8FBB-0B51-AC40-829B-6EC3DFA7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49" y="671513"/>
            <a:ext cx="11787189" cy="550068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dirty="0"/>
              <a:t>La formation au diplôme  « Animateur Micro Basket » est composée de 3 parties: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b="1" u="sng" dirty="0"/>
              <a:t>E-LEARNING</a:t>
            </a:r>
            <a:r>
              <a:rPr lang="fr-FR" dirty="0"/>
              <a:t>(Entre 12 et 18H00)</a:t>
            </a:r>
          </a:p>
          <a:p>
            <a:pPr algn="l"/>
            <a:r>
              <a:rPr lang="fr-FR" dirty="0"/>
              <a:t>Inscription via </a:t>
            </a:r>
            <a:r>
              <a:rPr lang="fr-FR" dirty="0" err="1"/>
              <a:t>extranet.ffbb.com</a:t>
            </a:r>
            <a:r>
              <a:rPr lang="fr-FR" dirty="0"/>
              <a:t>(FBI) </a:t>
            </a:r>
            <a:r>
              <a:rPr lang="fr-FR" dirty="0">
                <a:hlinkClick r:id="rId2"/>
              </a:rPr>
              <a:t>https://urlz.fr/gJiq</a:t>
            </a:r>
            <a:r>
              <a:rPr lang="fr-FR" dirty="0"/>
              <a:t> 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Se créer un compte </a:t>
            </a:r>
            <a:r>
              <a:rPr lang="fr-FR" dirty="0" err="1"/>
              <a:t>sporteef</a:t>
            </a:r>
            <a:r>
              <a:rPr lang="fr-FR" dirty="0"/>
              <a:t> </a:t>
            </a:r>
          </a:p>
          <a:p>
            <a:pPr algn="l"/>
            <a:endParaRPr lang="fr-FR" dirty="0"/>
          </a:p>
          <a:p>
            <a:pPr algn="l"/>
            <a:r>
              <a:rPr lang="fr-FR" dirty="0" err="1">
                <a:solidFill>
                  <a:srgbClr val="0070C0"/>
                </a:solidFill>
              </a:rPr>
              <a:t>Infbb.sporteef.com</a:t>
            </a:r>
            <a:endParaRPr lang="fr-FR" dirty="0">
              <a:solidFill>
                <a:srgbClr val="0070C0"/>
              </a:solidFill>
            </a:endParaRP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457200" indent="-457200" algn="l">
              <a:buFont typeface="+mj-lt"/>
              <a:buAutoNum type="arabicPeriod"/>
            </a:pPr>
            <a:endParaRPr lang="fr-FR" dirty="0"/>
          </a:p>
          <a:p>
            <a:pPr marL="457200" indent="-457200" algn="l">
              <a:buFont typeface="+mj-lt"/>
              <a:buAutoNum type="arabicPeriod"/>
            </a:pPr>
            <a:endParaRPr lang="fr-FR" dirty="0"/>
          </a:p>
          <a:p>
            <a:pPr marL="457200" indent="-457200" algn="l">
              <a:buFont typeface="+mj-lt"/>
              <a:buAutoNum type="arabicPeriod"/>
            </a:pPr>
            <a:endParaRPr lang="fr-FR" dirty="0"/>
          </a:p>
          <a:p>
            <a:pPr marL="457200" indent="-457200" algn="l">
              <a:buFont typeface="+mj-lt"/>
              <a:buAutoNum type="arabicPeriod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D4AC79-B7D8-4045-9363-A04E9F87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29" y="3429000"/>
            <a:ext cx="2699221" cy="30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1BF1A-19DB-FF42-AA16-478282A4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7696"/>
            <a:ext cx="11049000" cy="4799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/>
              <a:t>PRÉSENTIEL et/ou VISIO </a:t>
            </a:r>
            <a:r>
              <a:rPr lang="fr-FR" dirty="0"/>
              <a:t>(environ 12H00)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 vos agendas….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 Promotion : Lundi 16/10 à 20h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 1 : Lundi 08/01 à 20h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Présentiel : Date et Lieu : Dimanche 11/02 à UZEL (22)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 2 : Lundi 11/03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Période de certification : Période de Mars à Mai 2024</a:t>
            </a:r>
          </a:p>
          <a:p>
            <a:pPr marL="0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30C481-1E23-9440-8C2E-EBF9187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088" y="1274763"/>
            <a:ext cx="2908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D4D0F-E39A-2E4F-8DE9-6A033976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487680"/>
            <a:ext cx="11134344" cy="60559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r>
              <a:rPr lang="fr-FR" sz="5200" b="1" u="sng" dirty="0"/>
              <a:t>Evaluation finale dans le club sur 10 thématiques</a:t>
            </a:r>
          </a:p>
          <a:p>
            <a:pPr marL="0" indent="0">
              <a:buNone/>
            </a:pPr>
            <a:endParaRPr lang="fr-FR" b="1" u="sng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Positionnement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bases de l’animation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Connaissance du public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Réglementation-protection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Attitude &amp; posture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Vocabulaire &amp; langage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Cadre de fonctionnement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Aménagement de l’espace &amp; sécurité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Gestion des parents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Gestion du public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Gestion du temps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688C07-3E45-4244-9607-3796FC38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44" y="200025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8CDDE-7542-804E-95BE-2FBEDB13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442912"/>
            <a:ext cx="11025187" cy="6177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La FFBB construit et :</a:t>
            </a:r>
          </a:p>
          <a:p>
            <a:endParaRPr lang="fr-FR" dirty="0"/>
          </a:p>
          <a:p>
            <a:r>
              <a:rPr lang="fr-FR" dirty="0"/>
              <a:t>Met à disposition la partie 1 :E-LEARNING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Forme les formateurs régionaux qui gèrent les</a:t>
            </a:r>
          </a:p>
          <a:p>
            <a:pPr marL="0" indent="0">
              <a:buNone/>
            </a:pPr>
            <a:r>
              <a:rPr lang="fr-FR" dirty="0"/>
              <a:t> parties 2 &amp; 3  (présentiel &amp; évaluation)</a:t>
            </a:r>
          </a:p>
          <a:p>
            <a:pPr marL="0" indent="0">
              <a:buNone/>
            </a:pPr>
            <a:r>
              <a:rPr lang="fr-FR" dirty="0"/>
              <a:t>de l’Animateur Micro-Basket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Attribue les Labels sur dossiers selon </a:t>
            </a:r>
          </a:p>
          <a:p>
            <a:pPr marL="0" indent="0">
              <a:buNone/>
            </a:pPr>
            <a:r>
              <a:rPr lang="fr-FR" dirty="0"/>
              <a:t>un cahier des charges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dirty="0">
                <a:hlinkClick r:id="rId2"/>
              </a:rPr>
              <a:t>http://www.ffbb.com/sites/default/files/2021-04-16_5_vxe_mb_formulaire_labellisation_diffuse.pdf</a:t>
            </a:r>
            <a:endParaRPr lang="fr-FR" sz="16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A2114F-4D30-FF4F-852E-A80008A7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337" y="484187"/>
            <a:ext cx="3841050" cy="54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6C42A-82DD-7749-B4CC-52CC506B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Pièces à joindre au dossier de Labellisation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2E8AC7-ACA3-9A49-9135-46A308053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72"/>
          <a:stretch/>
        </p:blipFill>
        <p:spPr>
          <a:xfrm>
            <a:off x="838200" y="1974153"/>
            <a:ext cx="8025665" cy="4227194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782844-1C06-6A42-B8F9-02D3ADDEB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865" y="3300413"/>
            <a:ext cx="2908473" cy="20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3C1B0-5057-614F-BCF9-1FD5BED0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357188"/>
            <a:ext cx="11153775" cy="5819775"/>
          </a:xfrm>
        </p:spPr>
        <p:txBody>
          <a:bodyPr/>
          <a:lstStyle/>
          <a:p>
            <a:pPr marL="0" indent="0">
              <a:buNone/>
            </a:pPr>
            <a:r>
              <a:rPr lang="fr-FR" sz="3200" b="1" u="sng" dirty="0"/>
              <a:t>La ligue Régionale: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Communique auprès des comités et</a:t>
            </a:r>
          </a:p>
          <a:p>
            <a:pPr marL="0" indent="0">
              <a:buNone/>
            </a:pPr>
            <a:r>
              <a:rPr lang="fr-FR" dirty="0"/>
              <a:t> les clubs des formations Micro Basket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Organise et gère les parties 2 et 3 de</a:t>
            </a:r>
          </a:p>
          <a:p>
            <a:pPr marL="0" indent="0">
              <a:buNone/>
            </a:pPr>
            <a:r>
              <a:rPr lang="fr-FR" dirty="0"/>
              <a:t> la formation Animateurs Micro basket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1383D9-C9AD-47DE-93BC-14D49483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35" y="192550"/>
            <a:ext cx="4459941" cy="63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A74922-045B-0242-ABE1-E041C4F7D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143" y="2126736"/>
            <a:ext cx="5106857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046845-C4A7-E246-B749-6B9CFB7DA4CD}"/>
              </a:ext>
            </a:extLst>
          </p:cNvPr>
          <p:cNvSpPr txBox="1"/>
          <p:nvPr/>
        </p:nvSpPr>
        <p:spPr>
          <a:xfrm>
            <a:off x="704335" y="494271"/>
            <a:ext cx="1083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0070C0"/>
                </a:solidFill>
              </a:rPr>
              <a:t>Coût de la formation Animateur Micro-Basket</a:t>
            </a:r>
          </a:p>
          <a:p>
            <a:r>
              <a:rPr lang="fr-FR" sz="3200" b="1" i="1" dirty="0">
                <a:solidFill>
                  <a:srgbClr val="0070C0"/>
                </a:solidFill>
              </a:rPr>
              <a:t>250 euros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5C59DE-7B38-004C-BA08-247A39C4A5B2}"/>
              </a:ext>
            </a:extLst>
          </p:cNvPr>
          <p:cNvSpPr txBox="1"/>
          <p:nvPr/>
        </p:nvSpPr>
        <p:spPr>
          <a:xfrm>
            <a:off x="6874719" y="1454383"/>
            <a:ext cx="4917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Pour les salariés pensez aux OPCO</a:t>
            </a:r>
          </a:p>
          <a:p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Pour les bénévoles de clubs, rapprochez vous de vos comités pour une éventuelle aide financière </a:t>
            </a:r>
          </a:p>
        </p:txBody>
      </p:sp>
    </p:spTree>
    <p:extLst>
      <p:ext uri="{BB962C8B-B14F-4D97-AF65-F5344CB8AC3E}">
        <p14:creationId xmlns:p14="http://schemas.microsoft.com/office/powerpoint/2010/main" val="42060366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405</Words>
  <Application>Microsoft Office PowerPoint</Application>
  <PresentationFormat>Grand écran</PresentationFormat>
  <Paragraphs>89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Corbel</vt:lpstr>
      <vt:lpstr>Arial</vt:lpstr>
      <vt:lpstr>Calibri</vt:lpstr>
      <vt:lpstr>Poppins Light</vt:lpstr>
      <vt:lpstr>Poppins</vt:lpstr>
      <vt:lpstr>Simple Light</vt:lpstr>
      <vt:lpstr>………………………………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Pièces à joindre au dossier de Labellisation</vt:lpstr>
      <vt:lpstr>Présentation PowerPoint</vt:lpstr>
      <vt:lpstr>Présentation PowerPoint</vt:lpstr>
      <vt:lpstr>Présentation PowerPoint</vt:lpstr>
      <vt:lpstr>MERCI POUR  VOTRE ÉCOUTE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 GÉNÉRALE SAMEDI 17 JUIN 2023</dc:title>
  <dc:creator>Ligue de Bretagne de Basket-Ball</dc:creator>
  <cp:lastModifiedBy>Seb basket</cp:lastModifiedBy>
  <cp:revision>11</cp:revision>
  <dcterms:created xsi:type="dcterms:W3CDTF">2022-06-14T15:38:04Z</dcterms:created>
  <dcterms:modified xsi:type="dcterms:W3CDTF">2023-09-27T09:24:26Z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